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6"/>
  </p:sldMasterIdLst>
  <p:notesMasterIdLst>
    <p:notesMasterId r:id="rId24"/>
  </p:notesMasterIdLst>
  <p:sldIdLst>
    <p:sldId id="275" r:id="rId7"/>
    <p:sldId id="274" r:id="rId8"/>
    <p:sldId id="289" r:id="rId9"/>
    <p:sldId id="329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14" r:id="rId18"/>
    <p:sldId id="324" r:id="rId19"/>
    <p:sldId id="325" r:id="rId20"/>
    <p:sldId id="326" r:id="rId21"/>
    <p:sldId id="327" r:id="rId22"/>
    <p:sldId id="328" r:id="rId23"/>
  </p:sldIdLst>
  <p:sldSz cx="12192000" cy="6858000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el- und Trennerfolien" id="{2E54794A-1C70-4055-BA0C-047E9C8E06B2}">
          <p14:sldIdLst>
            <p14:sldId id="275"/>
          </p14:sldIdLst>
        </p14:section>
        <p14:section name="Agenda" id="{FBC0E280-BEC4-40CF-9F9F-DEF75DC330B0}">
          <p14:sldIdLst>
            <p14:sldId id="274"/>
          </p14:sldIdLst>
        </p14:section>
        <p14:section name="Inhalt" id="{9143C095-ADCB-48C6-BBF9-4399ACA44AAA}">
          <p14:sldIdLst>
            <p14:sldId id="289"/>
            <p14:sldId id="329"/>
            <p14:sldId id="317"/>
            <p14:sldId id="318"/>
            <p14:sldId id="319"/>
            <p14:sldId id="320"/>
            <p14:sldId id="321"/>
            <p14:sldId id="322"/>
            <p14:sldId id="323"/>
            <p14:sldId id="314"/>
            <p14:sldId id="324"/>
            <p14:sldId id="325"/>
            <p14:sldId id="326"/>
            <p14:sldId id="327"/>
            <p14:sldId id="328"/>
          </p14:sldIdLst>
        </p14:section>
        <p14:section name="Text und Bild" id="{8B1E546A-C040-4A00-B2B4-B7A78D2D67B9}">
          <p14:sldIdLst/>
        </p14:section>
      </p14:sectionLst>
    </p:ext>
    <p:ext uri="{EFAFB233-063F-42B5-8137-9DF3F51BA10A}">
      <p15:sldGuideLst xmlns:p15="http://schemas.microsoft.com/office/powerpoint/2012/main">
        <p15:guide id="3" pos="3817" userDrawn="1">
          <p15:clr>
            <a:srgbClr val="A4A3A4"/>
          </p15:clr>
        </p15:guide>
        <p15:guide id="4" orient="horz" pos="1117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6" orient="horz" pos="1865" userDrawn="1">
          <p15:clr>
            <a:srgbClr val="A4A3A4"/>
          </p15:clr>
        </p15:guide>
        <p15:guide id="7" orient="horz" pos="2931" userDrawn="1">
          <p15:clr>
            <a:srgbClr val="A4A3A4"/>
          </p15:clr>
        </p15:guide>
        <p15:guide id="8" orient="horz" pos="3793" userDrawn="1">
          <p15:clr>
            <a:srgbClr val="A4A3A4"/>
          </p15:clr>
        </p15:guide>
        <p15:guide id="9" orient="horz" pos="19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48394"/>
    <a:srgbClr val="C8D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89620" autoAdjust="0"/>
  </p:normalViewPr>
  <p:slideViewPr>
    <p:cSldViewPr snapToGrid="0" showGuides="1">
      <p:cViewPr varScale="1">
        <p:scale>
          <a:sx n="85" d="100"/>
          <a:sy n="85" d="100"/>
        </p:scale>
        <p:origin x="96" y="756"/>
      </p:cViewPr>
      <p:guideLst>
        <p:guide pos="3817"/>
        <p:guide orient="horz" pos="1117"/>
        <p:guide orient="horz" pos="3884"/>
        <p:guide orient="horz" pos="1865"/>
        <p:guide orient="horz" pos="2931"/>
        <p:guide orient="horz" pos="3793"/>
        <p:guide orient="horz" pos="19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55D82-92B1-4EBA-AF01-9D30101EF318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D3910-EA15-4AD1-B5F5-16783FD382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7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1301831" y="1701098"/>
            <a:ext cx="8428324" cy="1439862"/>
          </a:xfrm>
          <a:prstGeom prst="rect">
            <a:avLst/>
          </a:prstGeom>
        </p:spPr>
        <p:txBody>
          <a:bodyPr bIns="0">
            <a:noAutofit/>
          </a:bodyPr>
          <a:lstStyle>
            <a:lvl1pPr>
              <a:defRPr sz="4923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1311032" y="3356991"/>
            <a:ext cx="8428322" cy="158489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rittel, ein Dr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9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8115302" y="889471"/>
            <a:ext cx="3713524" cy="56034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9471"/>
            <a:ext cx="7593376" cy="56034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877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7">
          <p15:clr>
            <a:srgbClr val="FBAE40"/>
          </p15:clr>
        </p15:guide>
        <p15:guide id="2" pos="2669">
          <p15:clr>
            <a:srgbClr val="FBAE40"/>
          </p15:clr>
        </p15:guide>
        <p15:guide id="3" pos="5010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Drittel, zwei Dr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4237039" y="884238"/>
            <a:ext cx="7594654" cy="56137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9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10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9471"/>
            <a:ext cx="3715113" cy="56085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102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7">
          <p15:clr>
            <a:srgbClr val="FBAE40"/>
          </p15:clr>
        </p15:guide>
        <p15:guide id="2" pos="2669">
          <p15:clr>
            <a:srgbClr val="FBAE40"/>
          </p15:clr>
        </p15:guide>
        <p15:guide id="3" pos="5009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9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4"/>
          </p:nvPr>
        </p:nvSpPr>
        <p:spPr>
          <a:xfrm>
            <a:off x="359999" y="3770313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6180502" y="884239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6180138" y="3770313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4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4805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273">
          <p15:clr>
            <a:srgbClr val="FBAE40"/>
          </p15:clr>
        </p15:guide>
        <p15:guide id="8" orient="horz" pos="2375">
          <p15:clr>
            <a:srgbClr val="FBAE40"/>
          </p15:clr>
        </p15:guide>
        <p15:guide id="9" pos="3840">
          <p15:clr>
            <a:srgbClr val="FBAE40"/>
          </p15:clr>
        </p15:guide>
        <p15:guide id="10" pos="3788">
          <p15:clr>
            <a:srgbClr val="FBAE40"/>
          </p15:clr>
        </p15:guide>
        <p15:guide id="11" pos="389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344139" y="884238"/>
            <a:ext cx="11506201" cy="561376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6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29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6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4851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5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9367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4851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654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100"/>
              </a:spcAft>
            </a:pP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9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4"/>
          <p:cNvSpPr>
            <a:spLocks noGrp="1"/>
          </p:cNvSpPr>
          <p:nvPr>
            <p:ph idx="1"/>
          </p:nvPr>
        </p:nvSpPr>
        <p:spPr>
          <a:xfrm>
            <a:off x="360362" y="883065"/>
            <a:ext cx="11469239" cy="5614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Clr>
                <a:schemeClr val="tx2"/>
              </a:buClr>
              <a:defRPr lang="de-DE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Informationen zur Modeling Guideline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91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Konsequ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360000" y="884238"/>
            <a:ext cx="11469600" cy="4287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55600" y="5491987"/>
            <a:ext cx="11482388" cy="100088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lIns="648000" tIns="216000" rIns="288000" bIns="216000"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Fazit/Konsequenz durch Klicken bearbeiten</a:t>
            </a:r>
          </a:p>
        </p:txBody>
      </p:sp>
      <p:sp>
        <p:nvSpPr>
          <p:cNvPr id="2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2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3503" y="5815987"/>
            <a:ext cx="1008000" cy="360000"/>
          </a:xfrm>
          <a:prstGeom prst="triangle">
            <a:avLst/>
          </a:prstGeom>
          <a:solidFill>
            <a:srgbClr val="ADC22D"/>
          </a:solidFill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  <a:lvl2pPr marL="234000" indent="0">
              <a:buNone/>
              <a:defRPr/>
            </a:lvl2pPr>
            <a:lvl3pPr marL="468637" indent="0">
              <a:buNone/>
              <a:defRPr/>
            </a:lvl3pPr>
            <a:lvl4pPr marL="756000" indent="0">
              <a:buNone/>
              <a:defRPr/>
            </a:lvl4pPr>
            <a:lvl5pPr marL="972000" indent="0">
              <a:buNone/>
              <a:defRPr/>
            </a:lvl5pPr>
          </a:lstStyle>
          <a:p>
            <a:pPr lvl="0"/>
            <a:r>
              <a:rPr lang="de-DE" dirty="0"/>
              <a:t> .</a:t>
            </a:r>
            <a:endParaRPr lang="en-US" dirty="0"/>
          </a:p>
        </p:txBody>
      </p:sp>
      <p:sp>
        <p:nvSpPr>
          <p:cNvPr id="10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2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0536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Konsequ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9"/>
            <a:ext cx="5653451" cy="42878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10"/>
          <p:cNvSpPr>
            <a:spLocks noGrp="1"/>
          </p:cNvSpPr>
          <p:nvPr>
            <p:ph sz="quarter" idx="16"/>
          </p:nvPr>
        </p:nvSpPr>
        <p:spPr>
          <a:xfrm>
            <a:off x="6175375" y="884238"/>
            <a:ext cx="5656317" cy="4287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55600" y="5491987"/>
            <a:ext cx="11482388" cy="100088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lIns="648000" tIns="216000" rIns="288000" bIns="216000"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Fazit/Konsequenz durch Klicken bearbeiten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3503" y="5815987"/>
            <a:ext cx="1008000" cy="360000"/>
          </a:xfrm>
          <a:prstGeom prst="triangle">
            <a:avLst/>
          </a:prstGeom>
          <a:solidFill>
            <a:srgbClr val="ADC22D"/>
          </a:solidFill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  <a:lvl2pPr marL="234000" indent="0">
              <a:buNone/>
              <a:defRPr/>
            </a:lvl2pPr>
            <a:lvl3pPr marL="468637" indent="0">
              <a:buNone/>
              <a:defRPr/>
            </a:lvl3pPr>
            <a:lvl4pPr marL="756000" indent="0">
              <a:buNone/>
              <a:defRPr/>
            </a:lvl4pPr>
            <a:lvl5pPr marL="972000" indent="0">
              <a:buNone/>
              <a:defRPr/>
            </a:lvl5pPr>
          </a:lstStyle>
          <a:p>
            <a:pPr lvl="0"/>
            <a:r>
              <a:rPr lang="de-DE" dirty="0"/>
              <a:t> .</a:t>
            </a:r>
            <a:endParaRPr lang="en-US" dirty="0"/>
          </a:p>
        </p:txBody>
      </p:sp>
      <p:sp>
        <p:nvSpPr>
          <p:cNvPr id="11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3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07073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58">
          <p15:clr>
            <a:srgbClr val="FBAE40"/>
          </p15:clr>
        </p15:guide>
        <p15:guide id="2" pos="3840">
          <p15:clr>
            <a:srgbClr val="FBAE40"/>
          </p15:clr>
        </p15:guide>
        <p15:guide id="3" pos="3890">
          <p15:clr>
            <a:srgbClr val="FBAE40"/>
          </p15:clr>
        </p15:guide>
        <p15:guide id="4" pos="378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8"/>
            <a:ext cx="5653451" cy="56137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6175375" y="884238"/>
            <a:ext cx="5656317" cy="56137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9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478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0">
          <p15:clr>
            <a:srgbClr val="FBAE40"/>
          </p15:clr>
        </p15:guide>
        <p15:guide id="2" pos="3788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&amp; Bild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60001" y="3135784"/>
            <a:ext cx="5652000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6175375" y="3135784"/>
            <a:ext cx="5652000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884237"/>
            <a:ext cx="5652000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>
            <a:noAutofit/>
          </a:bodyPr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6175375" y="884236"/>
            <a:ext cx="5652000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>
            <a:noAutofit/>
          </a:bodyPr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0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4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4475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0">
          <p15:clr>
            <a:srgbClr val="FBAE40"/>
          </p15:clr>
        </p15:guide>
        <p15:guide id="2" pos="3788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8"/>
            <a:ext cx="3715113" cy="5613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10"/>
          <p:cNvSpPr>
            <a:spLocks noGrp="1"/>
          </p:cNvSpPr>
          <p:nvPr>
            <p:ph sz="quarter" idx="15"/>
          </p:nvPr>
        </p:nvSpPr>
        <p:spPr>
          <a:xfrm>
            <a:off x="4237038" y="884238"/>
            <a:ext cx="3715113" cy="5613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8113713" y="884238"/>
            <a:ext cx="3715113" cy="5613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0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9399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8">
          <p15:clr>
            <a:srgbClr val="FBAE40"/>
          </p15:clr>
        </p15:guide>
        <p15:guide id="2" pos="2669">
          <p15:clr>
            <a:srgbClr val="FBAE40"/>
          </p15:clr>
        </p15:guide>
        <p15:guide id="3" pos="5010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&amp; Bild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359998" y="884237"/>
            <a:ext cx="3715113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/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3135784"/>
            <a:ext cx="3715113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10"/>
          <p:cNvSpPr>
            <a:spLocks noGrp="1"/>
          </p:cNvSpPr>
          <p:nvPr>
            <p:ph sz="quarter" idx="15"/>
          </p:nvPr>
        </p:nvSpPr>
        <p:spPr>
          <a:xfrm>
            <a:off x="4237039" y="3135784"/>
            <a:ext cx="3716336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8115302" y="3135784"/>
            <a:ext cx="3713524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4237039" y="884238"/>
            <a:ext cx="3716336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/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8" hasCustomPrompt="1"/>
          </p:nvPr>
        </p:nvSpPr>
        <p:spPr>
          <a:xfrm>
            <a:off x="8113713" y="884238"/>
            <a:ext cx="3715113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/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21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1051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7">
          <p15:clr>
            <a:srgbClr val="FBAE40"/>
          </p15:clr>
        </p15:guide>
        <p15:guide id="2" pos="2669">
          <p15:clr>
            <a:srgbClr val="FBAE40"/>
          </p15:clr>
        </p15:guide>
        <p15:guide id="3" pos="5010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nebeneinander mit Konsequ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9472"/>
            <a:ext cx="3715113" cy="42984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5"/>
          </p:nvPr>
        </p:nvSpPr>
        <p:spPr>
          <a:xfrm>
            <a:off x="4237039" y="889472"/>
            <a:ext cx="3716336" cy="42984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Inhaltsplatzhalter 10"/>
          <p:cNvSpPr>
            <a:spLocks noGrp="1"/>
          </p:cNvSpPr>
          <p:nvPr>
            <p:ph sz="quarter" idx="16"/>
          </p:nvPr>
        </p:nvSpPr>
        <p:spPr>
          <a:xfrm>
            <a:off x="8115302" y="889472"/>
            <a:ext cx="3713524" cy="42984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55600" y="5491987"/>
            <a:ext cx="11482388" cy="100088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lIns="648000" tIns="216000" rIns="288000" bIns="216000"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Fazit/Konsequenz durch Klicken bearbeiten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3503" y="5815987"/>
            <a:ext cx="1008000" cy="360000"/>
          </a:xfrm>
          <a:prstGeom prst="triangle">
            <a:avLst/>
          </a:prstGeom>
          <a:solidFill>
            <a:srgbClr val="ADC22D"/>
          </a:solidFill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  <a:lvl2pPr marL="234000" indent="0">
              <a:buNone/>
              <a:defRPr/>
            </a:lvl2pPr>
            <a:lvl3pPr marL="468637" indent="0">
              <a:buNone/>
              <a:defRPr/>
            </a:lvl3pPr>
            <a:lvl4pPr marL="756000" indent="0">
              <a:buNone/>
              <a:defRPr/>
            </a:lvl4pPr>
            <a:lvl5pPr marL="972000" indent="0">
              <a:buNone/>
              <a:defRPr/>
            </a:lvl5pPr>
          </a:lstStyle>
          <a:p>
            <a:pPr lvl="0"/>
            <a:r>
              <a:rPr lang="de-DE" dirty="0"/>
              <a:t> .</a:t>
            </a:r>
            <a:endParaRPr lang="en-US" dirty="0"/>
          </a:p>
        </p:txBody>
      </p:sp>
      <p:sp>
        <p:nvSpPr>
          <p:cNvPr id="1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5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6830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570">
          <p15:clr>
            <a:srgbClr val="FBAE40"/>
          </p15:clr>
        </p15:guide>
        <p15:guide id="3" pos="2667">
          <p15:clr>
            <a:srgbClr val="FBAE40"/>
          </p15:clr>
        </p15:guide>
        <p15:guide id="4" pos="5010">
          <p15:clr>
            <a:srgbClr val="FBAE40"/>
          </p15:clr>
        </p15:guide>
        <p15:guide id="5" pos="5111">
          <p15:clr>
            <a:srgbClr val="FBAE40"/>
          </p15:clr>
        </p15:guide>
        <p15:guide id="6" orient="horz" pos="32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0"/>
          <p:cNvSpPr>
            <a:spLocks noChangeArrowheads="1"/>
          </p:cNvSpPr>
          <p:nvPr/>
        </p:nvSpPr>
        <p:spPr bwMode="gray">
          <a:xfrm>
            <a:off x="10021278" y="6586538"/>
            <a:ext cx="1045307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 algn="r" fontAlgn="auto">
              <a:defRPr/>
            </a:pPr>
            <a:r>
              <a:rPr lang="de-DE" sz="985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endParaRPr lang="de-DE" sz="2215" dirty="0">
              <a:solidFill>
                <a:schemeClr val="tx2"/>
              </a:solidFill>
              <a:latin typeface="+mn-lt"/>
              <a:cs typeface="+mn-cs"/>
            </a:endParaRPr>
          </a:p>
        </p:txBody>
      </p:sp>
      <p:sp>
        <p:nvSpPr>
          <p:cNvPr id="15" name="Rectangle 130"/>
          <p:cNvSpPr>
            <a:spLocks noChangeArrowheads="1"/>
          </p:cNvSpPr>
          <p:nvPr/>
        </p:nvSpPr>
        <p:spPr bwMode="gray">
          <a:xfrm>
            <a:off x="9650107" y="6586538"/>
            <a:ext cx="1577058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 algn="r" fontAlgn="auto">
              <a:defRPr/>
            </a:pPr>
            <a:r>
              <a:rPr lang="de-DE" sz="700" dirty="0">
                <a:solidFill>
                  <a:schemeClr val="accent2"/>
                </a:solidFill>
                <a:latin typeface="+mn-lt"/>
                <a:cs typeface="+mn-cs"/>
              </a:rPr>
              <a:t> © Smart Mechatronics</a:t>
            </a:r>
            <a:endParaRPr lang="de-DE" sz="1600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  <p:sp>
        <p:nvSpPr>
          <p:cNvPr id="14" name="Textplatzhalter 4"/>
          <p:cNvSpPr>
            <a:spLocks noGrp="1"/>
          </p:cNvSpPr>
          <p:nvPr>
            <p:ph type="body" idx="1"/>
          </p:nvPr>
        </p:nvSpPr>
        <p:spPr>
          <a:xfrm>
            <a:off x="360362" y="883065"/>
            <a:ext cx="11469239" cy="5614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itelplatzhalter 6"/>
          <p:cNvSpPr>
            <a:spLocks noGrp="1"/>
          </p:cNvSpPr>
          <p:nvPr>
            <p:ph type="title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6539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2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45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5pPr>
      <a:lvl6pPr marL="562722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6pPr>
      <a:lvl7pPr marL="1125444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7pPr>
      <a:lvl8pPr marL="1688165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8pPr>
      <a:lvl9pPr marL="225088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58775" indent="-358775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7188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Wingdings 3" pitchFamily="18" charset="2"/>
        <a:buChar char="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Wingdings" pitchFamily="2" charset="2"/>
        <a:buChar char="§"/>
        <a:tabLst>
          <a:tab pos="1522413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5" indent="-357188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Arial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790700" indent="-358775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0" hangingPunct="1">
        <a:lnSpc>
          <a:spcPct val="110000"/>
        </a:lnSpc>
        <a:spcBef>
          <a:spcPts val="862"/>
        </a:spcBef>
        <a:buClr>
          <a:schemeClr val="tx2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pos="224">
          <p15:clr>
            <a:srgbClr val="F26B43"/>
          </p15:clr>
        </p15:guide>
        <p15:guide id="3" pos="7457">
          <p15:clr>
            <a:srgbClr val="F26B43"/>
          </p15:clr>
        </p15:guide>
        <p15:guide id="4" orient="horz" pos="436">
          <p15:clr>
            <a:srgbClr val="F26B43"/>
          </p15:clr>
        </p15:guide>
        <p15:guide id="5" orient="horz" pos="4090">
          <p15:clr>
            <a:srgbClr val="F26B43"/>
          </p15:clr>
        </p15:guide>
        <p15:guide id="6" orient="horz" pos="5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21" r="1262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 1"/>
          <p:cNvSpPr/>
          <p:nvPr/>
        </p:nvSpPr>
        <p:spPr>
          <a:xfrm>
            <a:off x="-17357" y="3591427"/>
            <a:ext cx="6605771" cy="2148269"/>
          </a:xfrm>
          <a:custGeom>
            <a:avLst/>
            <a:gdLst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80621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80621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80621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52046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9520464 w 9806214"/>
              <a:gd name="connsiteY3" fmla="*/ 3227896 h 3227896"/>
              <a:gd name="connsiteX4" fmla="*/ 0 w 9806214"/>
              <a:gd name="connsiteY4" fmla="*/ 3227896 h 3227896"/>
              <a:gd name="connsiteX5" fmla="*/ 0 w 9806214"/>
              <a:gd name="connsiteY5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9563100 w 9806214"/>
              <a:gd name="connsiteY3" fmla="*/ 2812383 h 3227896"/>
              <a:gd name="connsiteX4" fmla="*/ 9520464 w 9806214"/>
              <a:gd name="connsiteY4" fmla="*/ 3227896 h 3227896"/>
              <a:gd name="connsiteX5" fmla="*/ 0 w 9806214"/>
              <a:gd name="connsiteY5" fmla="*/ 3227896 h 3227896"/>
              <a:gd name="connsiteX6" fmla="*/ 0 w 9806214"/>
              <a:gd name="connsiteY6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8318500 w 9806214"/>
              <a:gd name="connsiteY3" fmla="*/ 1669383 h 3227896"/>
              <a:gd name="connsiteX4" fmla="*/ 9520464 w 9806214"/>
              <a:gd name="connsiteY4" fmla="*/ 3227896 h 3227896"/>
              <a:gd name="connsiteX5" fmla="*/ 0 w 9806214"/>
              <a:gd name="connsiteY5" fmla="*/ 3227896 h 3227896"/>
              <a:gd name="connsiteX6" fmla="*/ 0 w 9806214"/>
              <a:gd name="connsiteY6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8318500 w 9806214"/>
              <a:gd name="connsiteY3" fmla="*/ 1669383 h 3227896"/>
              <a:gd name="connsiteX4" fmla="*/ 8199664 w 9806214"/>
              <a:gd name="connsiteY4" fmla="*/ 3227896 h 3227896"/>
              <a:gd name="connsiteX5" fmla="*/ 0 w 9806214"/>
              <a:gd name="connsiteY5" fmla="*/ 3227896 h 3227896"/>
              <a:gd name="connsiteX6" fmla="*/ 0 w 9806214"/>
              <a:gd name="connsiteY6" fmla="*/ 0 h 3227896"/>
              <a:gd name="connsiteX0" fmla="*/ 0 w 10536896"/>
              <a:gd name="connsiteY0" fmla="*/ 0 h 3227896"/>
              <a:gd name="connsiteX1" fmla="*/ 10536896 w 10536896"/>
              <a:gd name="connsiteY1" fmla="*/ 0 h 3227896"/>
              <a:gd name="connsiteX2" fmla="*/ 10408082 w 10536896"/>
              <a:gd name="connsiteY2" fmla="*/ 1643983 h 3227896"/>
              <a:gd name="connsiteX3" fmla="*/ 9049182 w 10536896"/>
              <a:gd name="connsiteY3" fmla="*/ 1669383 h 3227896"/>
              <a:gd name="connsiteX4" fmla="*/ 8930346 w 10536896"/>
              <a:gd name="connsiteY4" fmla="*/ 3227896 h 3227896"/>
              <a:gd name="connsiteX5" fmla="*/ 730682 w 10536896"/>
              <a:gd name="connsiteY5" fmla="*/ 3227896 h 3227896"/>
              <a:gd name="connsiteX6" fmla="*/ 0 w 10536896"/>
              <a:gd name="connsiteY6" fmla="*/ 0 h 3227896"/>
              <a:gd name="connsiteX0" fmla="*/ 14052 w 10550948"/>
              <a:gd name="connsiteY0" fmla="*/ 0 h 3241948"/>
              <a:gd name="connsiteX1" fmla="*/ 10550948 w 10550948"/>
              <a:gd name="connsiteY1" fmla="*/ 0 h 3241948"/>
              <a:gd name="connsiteX2" fmla="*/ 10422134 w 10550948"/>
              <a:gd name="connsiteY2" fmla="*/ 1643983 h 3241948"/>
              <a:gd name="connsiteX3" fmla="*/ 9063234 w 10550948"/>
              <a:gd name="connsiteY3" fmla="*/ 1669383 h 3241948"/>
              <a:gd name="connsiteX4" fmla="*/ 8944398 w 10550948"/>
              <a:gd name="connsiteY4" fmla="*/ 3227896 h 3241948"/>
              <a:gd name="connsiteX5" fmla="*/ 0 w 10550948"/>
              <a:gd name="connsiteY5" fmla="*/ 3241948 h 3241948"/>
              <a:gd name="connsiteX6" fmla="*/ 14052 w 10550948"/>
              <a:gd name="connsiteY6" fmla="*/ 0 h 324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0948" h="3241948">
                <a:moveTo>
                  <a:pt x="14052" y="0"/>
                </a:moveTo>
                <a:lnTo>
                  <a:pt x="10550948" y="0"/>
                </a:lnTo>
                <a:lnTo>
                  <a:pt x="10422134" y="1643983"/>
                </a:lnTo>
                <a:lnTo>
                  <a:pt x="9063234" y="1669383"/>
                </a:lnTo>
                <a:lnTo>
                  <a:pt x="8944398" y="3227896"/>
                </a:lnTo>
                <a:lnTo>
                  <a:pt x="0" y="3241948"/>
                </a:lnTo>
                <a:lnTo>
                  <a:pt x="14052" y="0"/>
                </a:lnTo>
                <a:close/>
              </a:path>
            </a:pathLst>
          </a:custGeom>
          <a:solidFill>
            <a:schemeClr val="bg1">
              <a:alpha val="77255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itel 6"/>
          <p:cNvSpPr txBox="1">
            <a:spLocks/>
          </p:cNvSpPr>
          <p:nvPr/>
        </p:nvSpPr>
        <p:spPr bwMode="gray">
          <a:xfrm>
            <a:off x="104423" y="4857479"/>
            <a:ext cx="5033907" cy="357123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23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562722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125444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88165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250887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endParaRPr lang="de-DE" sz="1800" b="0" dirty="0"/>
          </a:p>
        </p:txBody>
      </p:sp>
      <p:sp>
        <p:nvSpPr>
          <p:cNvPr id="26" name="Titel 6"/>
          <p:cNvSpPr txBox="1">
            <a:spLocks/>
          </p:cNvSpPr>
          <p:nvPr/>
        </p:nvSpPr>
        <p:spPr bwMode="gray">
          <a:xfrm>
            <a:off x="77529" y="3578641"/>
            <a:ext cx="6217254" cy="1226444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23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562722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125444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88165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250887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2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2" name="Inhaltsplatzhalter 11" descr="Ein Bild, das Person, sitzend, Frau, Gruppe enthält.&#10;&#10;Automatisch generierte Beschreibung">
            <a:extLst>
              <a:ext uri="{FF2B5EF4-FFF2-40B4-BE49-F238E27FC236}">
                <a16:creationId xmlns:a16="http://schemas.microsoft.com/office/drawing/2014/main" id="{A87208A4-937E-43D4-B391-10C57F11C8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4" y="1878657"/>
            <a:ext cx="4649239" cy="3100685"/>
          </a:xfrm>
        </p:spPr>
      </p:pic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62D3B909-37A1-44F7-910B-E8E3B505D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559879"/>
              </p:ext>
            </p:extLst>
          </p:nvPr>
        </p:nvGraphicFramePr>
        <p:xfrm>
          <a:off x="4923833" y="1190260"/>
          <a:ext cx="6919398" cy="447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Caffeemodel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0.024s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Eine Person übersehen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5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Person, sitzend, Mann, Frau enthält.&#10;&#10;Automatisch generierte Beschreibung">
            <a:extLst>
              <a:ext uri="{FF2B5EF4-FFF2-40B4-BE49-F238E27FC236}">
                <a16:creationId xmlns:a16="http://schemas.microsoft.com/office/drawing/2014/main" id="{29E5597E-CCFF-42AB-9005-484393187A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057400"/>
            <a:ext cx="4113218" cy="2743200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C8EDC55E-BC18-4A97-B139-A96ACC022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12210"/>
              </p:ext>
            </p:extLst>
          </p:nvPr>
        </p:nvGraphicFramePr>
        <p:xfrm>
          <a:off x="4727296" y="1107783"/>
          <a:ext cx="6919398" cy="4839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Könnte mit Nachbearbeitung besser aussehen. Label 14 = „Bench“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20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Raum, Bildschirm, haltend, Frau enthält.&#10;&#10;Automatisch generierte Beschreibung">
            <a:extLst>
              <a:ext uri="{FF2B5EF4-FFF2-40B4-BE49-F238E27FC236}">
                <a16:creationId xmlns:a16="http://schemas.microsoft.com/office/drawing/2014/main" id="{6AC11808-75EA-4CFD-ABA0-0F9C52E98F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162175"/>
            <a:ext cx="3810000" cy="253365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777D4DCC-D7A0-497A-990A-4F376BA04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541036"/>
              </p:ext>
            </p:extLst>
          </p:nvPr>
        </p:nvGraphicFramePr>
        <p:xfrm>
          <a:off x="4431051" y="1203463"/>
          <a:ext cx="6919398" cy="48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Besser als </a:t>
                      </a:r>
                      <a:r>
                        <a:rPr lang="de-DE" dirty="0" err="1"/>
                        <a:t>TFLite</a:t>
                      </a:r>
                      <a:r>
                        <a:rPr lang="de-DE" dirty="0"/>
                        <a:t> da jede Person eine </a:t>
                      </a:r>
                      <a:r>
                        <a:rPr lang="de-DE" dirty="0" err="1"/>
                        <a:t>Bbox</a:t>
                      </a:r>
                      <a:r>
                        <a:rPr lang="de-DE" dirty="0"/>
                        <a:t> besitzt. 14 = „Bench“ 61=„Chair“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07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0" name="Inhaltsplatzhalter 9" descr="Ein Bild, das draußen, Gebäude, gehen, Personen enthält.&#10;&#10;Automatisch generierte Beschreibung">
            <a:extLst>
              <a:ext uri="{FF2B5EF4-FFF2-40B4-BE49-F238E27FC236}">
                <a16:creationId xmlns:a16="http://schemas.microsoft.com/office/drawing/2014/main" id="{733F8191-FA36-4279-A6C6-7FECFDF9EE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6" y="2338802"/>
            <a:ext cx="3810000" cy="2133600"/>
          </a:xfrm>
        </p:spPr>
      </p:pic>
      <p:graphicFrame>
        <p:nvGraphicFramePr>
          <p:cNvPr id="15" name="Tabelle 12">
            <a:extLst>
              <a:ext uri="{FF2B5EF4-FFF2-40B4-BE49-F238E27FC236}">
                <a16:creationId xmlns:a16="http://schemas.microsoft.com/office/drawing/2014/main" id="{987473C4-C34B-4873-A4F1-4D29BAFC5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135523"/>
              </p:ext>
            </p:extLst>
          </p:nvPr>
        </p:nvGraphicFramePr>
        <p:xfrm>
          <a:off x="4765846" y="1178066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0.017s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Hier versagt der HOG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74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8" name="Inhaltsplatzhalter 7" descr="Ein Bild, das Gebäude, draußen, Person, fahrend enthält.&#10;&#10;Automatisch generierte Beschreibung">
            <a:extLst>
              <a:ext uri="{FF2B5EF4-FFF2-40B4-BE49-F238E27FC236}">
                <a16:creationId xmlns:a16="http://schemas.microsoft.com/office/drawing/2014/main" id="{012EFFE6-F3FC-4DF4-B5BA-7C9C41E751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023657"/>
            <a:ext cx="5004187" cy="2810685"/>
          </a:xfrm>
          <a:prstGeom prst="rect">
            <a:avLst/>
          </a:prstGeom>
        </p:spPr>
      </p:pic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77E9209A-6F13-4179-89BC-C87413AF6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51611"/>
              </p:ext>
            </p:extLst>
          </p:nvPr>
        </p:nvGraphicFramePr>
        <p:xfrm>
          <a:off x="4823122" y="1184074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Caffeemodel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0.024s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Viel Übersehen bei einer Konfidenz von 60%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78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Gebäude, draußen, Person, Zaun enthält.&#10;&#10;Automatisch generierte Beschreibung">
            <a:extLst>
              <a:ext uri="{FF2B5EF4-FFF2-40B4-BE49-F238E27FC236}">
                <a16:creationId xmlns:a16="http://schemas.microsoft.com/office/drawing/2014/main" id="{3B043F21-CE85-4C0D-A292-FE81AECD77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4" y="2014256"/>
            <a:ext cx="4954348" cy="2782692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B861AC89-FC28-4AB1-B8FB-6F7C9502D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752799"/>
              </p:ext>
            </p:extLst>
          </p:nvPr>
        </p:nvGraphicFramePr>
        <p:xfrm>
          <a:off x="5036778" y="1314526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0.61s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Gute Performance für anspruchsvolles Bild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63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Gebäude, gehen, Frau, Schnee enthält.&#10;&#10;Automatisch generierte Beschreibung">
            <a:extLst>
              <a:ext uri="{FF2B5EF4-FFF2-40B4-BE49-F238E27FC236}">
                <a16:creationId xmlns:a16="http://schemas.microsoft.com/office/drawing/2014/main" id="{4BF32291-28F2-4FFB-B86D-D45C177FF5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0" y="2121274"/>
            <a:ext cx="4586886" cy="2568656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2096D50C-4D44-4546-9F5A-80A90E60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39516"/>
              </p:ext>
            </p:extLst>
          </p:nvPr>
        </p:nvGraphicFramePr>
        <p:xfrm>
          <a:off x="4743686" y="1168985"/>
          <a:ext cx="6919398" cy="4526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Gute Performance bei langer Rechenzeit…aber warum?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60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794D7A-1841-45AD-B317-6F4C205C51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38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627" b="37003"/>
          <a:stretch/>
        </p:blipFill>
        <p:spPr bwMode="auto">
          <a:xfrm>
            <a:off x="0" y="0"/>
            <a:ext cx="12192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349816" y="-6180"/>
            <a:ext cx="5746184" cy="6891563"/>
          </a:xfrm>
          <a:custGeom>
            <a:avLst/>
            <a:gdLst>
              <a:gd name="connsiteX0" fmla="*/ 0 w 3724176"/>
              <a:gd name="connsiteY0" fmla="*/ 0 h 6885384"/>
              <a:gd name="connsiteX1" fmla="*/ 3724176 w 3724176"/>
              <a:gd name="connsiteY1" fmla="*/ 0 h 6885384"/>
              <a:gd name="connsiteX2" fmla="*/ 3724176 w 3724176"/>
              <a:gd name="connsiteY2" fmla="*/ 6885384 h 6885384"/>
              <a:gd name="connsiteX3" fmla="*/ 0 w 3724176"/>
              <a:gd name="connsiteY3" fmla="*/ 6885384 h 6885384"/>
              <a:gd name="connsiteX4" fmla="*/ 0 w 3724176"/>
              <a:gd name="connsiteY4" fmla="*/ 0 h 6885384"/>
              <a:gd name="connsiteX0" fmla="*/ 5080 w 3729256"/>
              <a:gd name="connsiteY0" fmla="*/ 0 h 6885384"/>
              <a:gd name="connsiteX1" fmla="*/ 3729256 w 3729256"/>
              <a:gd name="connsiteY1" fmla="*/ 0 h 6885384"/>
              <a:gd name="connsiteX2" fmla="*/ 3729256 w 3729256"/>
              <a:gd name="connsiteY2" fmla="*/ 6885384 h 6885384"/>
              <a:gd name="connsiteX3" fmla="*/ 5080 w 3729256"/>
              <a:gd name="connsiteY3" fmla="*/ 6885384 h 6885384"/>
              <a:gd name="connsiteX4" fmla="*/ 0 w 3729256"/>
              <a:gd name="connsiteY4" fmla="*/ 1470660 h 6885384"/>
              <a:gd name="connsiteX5" fmla="*/ 5080 w 3729256"/>
              <a:gd name="connsiteY5" fmla="*/ 0 h 6885384"/>
              <a:gd name="connsiteX0" fmla="*/ 277374 w 4001550"/>
              <a:gd name="connsiteY0" fmla="*/ 0 h 6885384"/>
              <a:gd name="connsiteX1" fmla="*/ 4001550 w 4001550"/>
              <a:gd name="connsiteY1" fmla="*/ 0 h 6885384"/>
              <a:gd name="connsiteX2" fmla="*/ 4001550 w 4001550"/>
              <a:gd name="connsiteY2" fmla="*/ 6885384 h 6885384"/>
              <a:gd name="connsiteX3" fmla="*/ 277374 w 4001550"/>
              <a:gd name="connsiteY3" fmla="*/ 6885384 h 6885384"/>
              <a:gd name="connsiteX4" fmla="*/ 272294 w 4001550"/>
              <a:gd name="connsiteY4" fmla="*/ 2225040 h 6885384"/>
              <a:gd name="connsiteX5" fmla="*/ 272294 w 4001550"/>
              <a:gd name="connsiteY5" fmla="*/ 1470660 h 6885384"/>
              <a:gd name="connsiteX6" fmla="*/ 277374 w 4001550"/>
              <a:gd name="connsiteY6" fmla="*/ 0 h 6885384"/>
              <a:gd name="connsiteX0" fmla="*/ 5716 w 3729892"/>
              <a:gd name="connsiteY0" fmla="*/ 0 h 6885384"/>
              <a:gd name="connsiteX1" fmla="*/ 3729892 w 3729892"/>
              <a:gd name="connsiteY1" fmla="*/ 0 h 6885384"/>
              <a:gd name="connsiteX2" fmla="*/ 3729892 w 3729892"/>
              <a:gd name="connsiteY2" fmla="*/ 6885384 h 6885384"/>
              <a:gd name="connsiteX3" fmla="*/ 5716 w 3729892"/>
              <a:gd name="connsiteY3" fmla="*/ 6885384 h 6885384"/>
              <a:gd name="connsiteX4" fmla="*/ 636 w 3729892"/>
              <a:gd name="connsiteY4" fmla="*/ 2225040 h 6885384"/>
              <a:gd name="connsiteX5" fmla="*/ 636 w 3729892"/>
              <a:gd name="connsiteY5" fmla="*/ 1470660 h 6885384"/>
              <a:gd name="connsiteX6" fmla="*/ 5716 w 3729892"/>
              <a:gd name="connsiteY6" fmla="*/ 0 h 6885384"/>
              <a:gd name="connsiteX0" fmla="*/ 5457 w 3729633"/>
              <a:gd name="connsiteY0" fmla="*/ 0 h 6885384"/>
              <a:gd name="connsiteX1" fmla="*/ 3729633 w 3729633"/>
              <a:gd name="connsiteY1" fmla="*/ 0 h 6885384"/>
              <a:gd name="connsiteX2" fmla="*/ 3729633 w 3729633"/>
              <a:gd name="connsiteY2" fmla="*/ 6885384 h 6885384"/>
              <a:gd name="connsiteX3" fmla="*/ 5457 w 3729633"/>
              <a:gd name="connsiteY3" fmla="*/ 6885384 h 6885384"/>
              <a:gd name="connsiteX4" fmla="*/ 377 w 3729633"/>
              <a:gd name="connsiteY4" fmla="*/ 2225040 h 6885384"/>
              <a:gd name="connsiteX5" fmla="*/ 377 w 3729633"/>
              <a:gd name="connsiteY5" fmla="*/ 1805940 h 6885384"/>
              <a:gd name="connsiteX6" fmla="*/ 377 w 3729633"/>
              <a:gd name="connsiteY6" fmla="*/ 1470660 h 6885384"/>
              <a:gd name="connsiteX7" fmla="*/ 5457 w 3729633"/>
              <a:gd name="connsiteY7" fmla="*/ 0 h 6885384"/>
              <a:gd name="connsiteX0" fmla="*/ 5082 w 3729258"/>
              <a:gd name="connsiteY0" fmla="*/ 0 h 6885384"/>
              <a:gd name="connsiteX1" fmla="*/ 3729258 w 3729258"/>
              <a:gd name="connsiteY1" fmla="*/ 0 h 6885384"/>
              <a:gd name="connsiteX2" fmla="*/ 3729258 w 3729258"/>
              <a:gd name="connsiteY2" fmla="*/ 6885384 h 6885384"/>
              <a:gd name="connsiteX3" fmla="*/ 5082 w 3729258"/>
              <a:gd name="connsiteY3" fmla="*/ 6885384 h 6885384"/>
              <a:gd name="connsiteX4" fmla="*/ 2 w 3729258"/>
              <a:gd name="connsiteY4" fmla="*/ 2225040 h 6885384"/>
              <a:gd name="connsiteX5" fmla="*/ 449582 w 3729258"/>
              <a:gd name="connsiteY5" fmla="*/ 1821180 h 6885384"/>
              <a:gd name="connsiteX6" fmla="*/ 2 w 3729258"/>
              <a:gd name="connsiteY6" fmla="*/ 1470660 h 6885384"/>
              <a:gd name="connsiteX7" fmla="*/ 5082 w 3729258"/>
              <a:gd name="connsiteY7" fmla="*/ 0 h 6885384"/>
              <a:gd name="connsiteX0" fmla="*/ 5084 w 3729260"/>
              <a:gd name="connsiteY0" fmla="*/ 0 h 6885384"/>
              <a:gd name="connsiteX1" fmla="*/ 3729260 w 3729260"/>
              <a:gd name="connsiteY1" fmla="*/ 0 h 6885384"/>
              <a:gd name="connsiteX2" fmla="*/ 3729260 w 3729260"/>
              <a:gd name="connsiteY2" fmla="*/ 6885384 h 6885384"/>
              <a:gd name="connsiteX3" fmla="*/ 5084 w 3729260"/>
              <a:gd name="connsiteY3" fmla="*/ 6885384 h 6885384"/>
              <a:gd name="connsiteX4" fmla="*/ 4 w 3729260"/>
              <a:gd name="connsiteY4" fmla="*/ 2225040 h 6885384"/>
              <a:gd name="connsiteX5" fmla="*/ 449584 w 3729260"/>
              <a:gd name="connsiteY5" fmla="*/ 1821180 h 6885384"/>
              <a:gd name="connsiteX6" fmla="*/ 4 w 3729260"/>
              <a:gd name="connsiteY6" fmla="*/ 1470660 h 6885384"/>
              <a:gd name="connsiteX7" fmla="*/ 5084 w 3729260"/>
              <a:gd name="connsiteY7" fmla="*/ 0 h 6885384"/>
              <a:gd name="connsiteX0" fmla="*/ 5082 w 3729258"/>
              <a:gd name="connsiteY0" fmla="*/ 0 h 6885384"/>
              <a:gd name="connsiteX1" fmla="*/ 3729258 w 3729258"/>
              <a:gd name="connsiteY1" fmla="*/ 0 h 6885384"/>
              <a:gd name="connsiteX2" fmla="*/ 3729258 w 3729258"/>
              <a:gd name="connsiteY2" fmla="*/ 6885384 h 6885384"/>
              <a:gd name="connsiteX3" fmla="*/ 5082 w 3729258"/>
              <a:gd name="connsiteY3" fmla="*/ 6885384 h 6885384"/>
              <a:gd name="connsiteX4" fmla="*/ 2 w 3729258"/>
              <a:gd name="connsiteY4" fmla="*/ 2225040 h 6885384"/>
              <a:gd name="connsiteX5" fmla="*/ 449582 w 3729258"/>
              <a:gd name="connsiteY5" fmla="*/ 1821180 h 6885384"/>
              <a:gd name="connsiteX6" fmla="*/ 2 w 3729258"/>
              <a:gd name="connsiteY6" fmla="*/ 1470660 h 6885384"/>
              <a:gd name="connsiteX7" fmla="*/ 5082 w 3729258"/>
              <a:gd name="connsiteY7" fmla="*/ 0 h 6885384"/>
              <a:gd name="connsiteX0" fmla="*/ 5080 w 3729256"/>
              <a:gd name="connsiteY0" fmla="*/ 0 h 6885384"/>
              <a:gd name="connsiteX1" fmla="*/ 3729256 w 3729256"/>
              <a:gd name="connsiteY1" fmla="*/ 0 h 6885384"/>
              <a:gd name="connsiteX2" fmla="*/ 3729256 w 3729256"/>
              <a:gd name="connsiteY2" fmla="*/ 6885384 h 6885384"/>
              <a:gd name="connsiteX3" fmla="*/ 5080 w 3729256"/>
              <a:gd name="connsiteY3" fmla="*/ 6885384 h 6885384"/>
              <a:gd name="connsiteX4" fmla="*/ 0 w 3729256"/>
              <a:gd name="connsiteY4" fmla="*/ 2225040 h 6885384"/>
              <a:gd name="connsiteX5" fmla="*/ 449580 w 3729256"/>
              <a:gd name="connsiteY5" fmla="*/ 1821180 h 6885384"/>
              <a:gd name="connsiteX6" fmla="*/ 0 w 3729256"/>
              <a:gd name="connsiteY6" fmla="*/ 1470660 h 6885384"/>
              <a:gd name="connsiteX7" fmla="*/ 5080 w 3729256"/>
              <a:gd name="connsiteY7" fmla="*/ 0 h 6885384"/>
              <a:gd name="connsiteX0" fmla="*/ 5080 w 3729256"/>
              <a:gd name="connsiteY0" fmla="*/ 0 h 6885384"/>
              <a:gd name="connsiteX1" fmla="*/ 3729256 w 3729256"/>
              <a:gd name="connsiteY1" fmla="*/ 0 h 6885384"/>
              <a:gd name="connsiteX2" fmla="*/ 3729256 w 3729256"/>
              <a:gd name="connsiteY2" fmla="*/ 6885384 h 6885384"/>
              <a:gd name="connsiteX3" fmla="*/ 5080 w 3729256"/>
              <a:gd name="connsiteY3" fmla="*/ 6885384 h 6885384"/>
              <a:gd name="connsiteX4" fmla="*/ 0 w 3729256"/>
              <a:gd name="connsiteY4" fmla="*/ 2225040 h 6885384"/>
              <a:gd name="connsiteX5" fmla="*/ 449580 w 3729256"/>
              <a:gd name="connsiteY5" fmla="*/ 1821180 h 6885384"/>
              <a:gd name="connsiteX6" fmla="*/ 0 w 3729256"/>
              <a:gd name="connsiteY6" fmla="*/ 1470660 h 6885384"/>
              <a:gd name="connsiteX7" fmla="*/ 5080 w 3729256"/>
              <a:gd name="connsiteY7" fmla="*/ 0 h 6885384"/>
              <a:gd name="connsiteX0" fmla="*/ 5080 w 6585056"/>
              <a:gd name="connsiteY0" fmla="*/ 6179 h 6891563"/>
              <a:gd name="connsiteX1" fmla="*/ 6585056 w 6585056"/>
              <a:gd name="connsiteY1" fmla="*/ 0 h 6891563"/>
              <a:gd name="connsiteX2" fmla="*/ 3729256 w 6585056"/>
              <a:gd name="connsiteY2" fmla="*/ 6891563 h 6891563"/>
              <a:gd name="connsiteX3" fmla="*/ 5080 w 6585056"/>
              <a:gd name="connsiteY3" fmla="*/ 6891563 h 6891563"/>
              <a:gd name="connsiteX4" fmla="*/ 0 w 6585056"/>
              <a:gd name="connsiteY4" fmla="*/ 2231219 h 6891563"/>
              <a:gd name="connsiteX5" fmla="*/ 449580 w 6585056"/>
              <a:gd name="connsiteY5" fmla="*/ 1827359 h 6891563"/>
              <a:gd name="connsiteX6" fmla="*/ 0 w 6585056"/>
              <a:gd name="connsiteY6" fmla="*/ 1476839 h 6891563"/>
              <a:gd name="connsiteX7" fmla="*/ 5080 w 6585056"/>
              <a:gd name="connsiteY7" fmla="*/ 6179 h 6891563"/>
              <a:gd name="connsiteX0" fmla="*/ 5080 w 6625937"/>
              <a:gd name="connsiteY0" fmla="*/ 6179 h 6891563"/>
              <a:gd name="connsiteX1" fmla="*/ 6585056 w 6625937"/>
              <a:gd name="connsiteY1" fmla="*/ 0 h 6891563"/>
              <a:gd name="connsiteX2" fmla="*/ 6625937 w 6625937"/>
              <a:gd name="connsiteY2" fmla="*/ 6885384 h 6891563"/>
              <a:gd name="connsiteX3" fmla="*/ 5080 w 6625937"/>
              <a:gd name="connsiteY3" fmla="*/ 6891563 h 6891563"/>
              <a:gd name="connsiteX4" fmla="*/ 0 w 6625937"/>
              <a:gd name="connsiteY4" fmla="*/ 2231219 h 6891563"/>
              <a:gd name="connsiteX5" fmla="*/ 449580 w 6625937"/>
              <a:gd name="connsiteY5" fmla="*/ 1827359 h 6891563"/>
              <a:gd name="connsiteX6" fmla="*/ 0 w 6625937"/>
              <a:gd name="connsiteY6" fmla="*/ 1476839 h 6891563"/>
              <a:gd name="connsiteX7" fmla="*/ 5080 w 6625937"/>
              <a:gd name="connsiteY7" fmla="*/ 6179 h 6891563"/>
              <a:gd name="connsiteX0" fmla="*/ 5080 w 6614257"/>
              <a:gd name="connsiteY0" fmla="*/ 6179 h 6891563"/>
              <a:gd name="connsiteX1" fmla="*/ 6585056 w 6614257"/>
              <a:gd name="connsiteY1" fmla="*/ 0 h 6891563"/>
              <a:gd name="connsiteX2" fmla="*/ 6614257 w 6614257"/>
              <a:gd name="connsiteY2" fmla="*/ 6879206 h 6891563"/>
              <a:gd name="connsiteX3" fmla="*/ 5080 w 6614257"/>
              <a:gd name="connsiteY3" fmla="*/ 6891563 h 6891563"/>
              <a:gd name="connsiteX4" fmla="*/ 0 w 6614257"/>
              <a:gd name="connsiteY4" fmla="*/ 2231219 h 6891563"/>
              <a:gd name="connsiteX5" fmla="*/ 449580 w 6614257"/>
              <a:gd name="connsiteY5" fmla="*/ 1827359 h 6891563"/>
              <a:gd name="connsiteX6" fmla="*/ 0 w 6614257"/>
              <a:gd name="connsiteY6" fmla="*/ 1476839 h 6891563"/>
              <a:gd name="connsiteX7" fmla="*/ 5080 w 6614257"/>
              <a:gd name="connsiteY7" fmla="*/ 6179 h 6891563"/>
              <a:gd name="connsiteX0" fmla="*/ 5080 w 6596736"/>
              <a:gd name="connsiteY0" fmla="*/ 6179 h 6891563"/>
              <a:gd name="connsiteX1" fmla="*/ 6585056 w 6596736"/>
              <a:gd name="connsiteY1" fmla="*/ 0 h 6891563"/>
              <a:gd name="connsiteX2" fmla="*/ 6596736 w 6596736"/>
              <a:gd name="connsiteY2" fmla="*/ 6879206 h 6891563"/>
              <a:gd name="connsiteX3" fmla="*/ 5080 w 6596736"/>
              <a:gd name="connsiteY3" fmla="*/ 6891563 h 6891563"/>
              <a:gd name="connsiteX4" fmla="*/ 0 w 6596736"/>
              <a:gd name="connsiteY4" fmla="*/ 2231219 h 6891563"/>
              <a:gd name="connsiteX5" fmla="*/ 449580 w 6596736"/>
              <a:gd name="connsiteY5" fmla="*/ 1827359 h 6891563"/>
              <a:gd name="connsiteX6" fmla="*/ 0 w 6596736"/>
              <a:gd name="connsiteY6" fmla="*/ 1476839 h 6891563"/>
              <a:gd name="connsiteX7" fmla="*/ 5080 w 6596736"/>
              <a:gd name="connsiteY7" fmla="*/ 6179 h 6891563"/>
              <a:gd name="connsiteX0" fmla="*/ 5715 w 6597371"/>
              <a:gd name="connsiteY0" fmla="*/ 6179 h 6891563"/>
              <a:gd name="connsiteX1" fmla="*/ 6585691 w 6597371"/>
              <a:gd name="connsiteY1" fmla="*/ 0 h 6891563"/>
              <a:gd name="connsiteX2" fmla="*/ 6597371 w 6597371"/>
              <a:gd name="connsiteY2" fmla="*/ 6879206 h 6891563"/>
              <a:gd name="connsiteX3" fmla="*/ 5715 w 6597371"/>
              <a:gd name="connsiteY3" fmla="*/ 6891563 h 6891563"/>
              <a:gd name="connsiteX4" fmla="*/ 635 w 6597371"/>
              <a:gd name="connsiteY4" fmla="*/ 2231219 h 6891563"/>
              <a:gd name="connsiteX5" fmla="*/ 635 w 6597371"/>
              <a:gd name="connsiteY5" fmla="*/ 1476839 h 6891563"/>
              <a:gd name="connsiteX6" fmla="*/ 5715 w 6597371"/>
              <a:gd name="connsiteY6" fmla="*/ 6179 h 689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97371" h="6891563">
                <a:moveTo>
                  <a:pt x="5715" y="6179"/>
                </a:moveTo>
                <a:lnTo>
                  <a:pt x="6585691" y="0"/>
                </a:lnTo>
                <a:cubicBezTo>
                  <a:pt x="6589584" y="2293069"/>
                  <a:pt x="6593478" y="4586137"/>
                  <a:pt x="6597371" y="6879206"/>
                </a:cubicBezTo>
                <a:lnTo>
                  <a:pt x="5715" y="6891563"/>
                </a:lnTo>
                <a:cubicBezTo>
                  <a:pt x="9012" y="6061499"/>
                  <a:pt x="1482" y="3133673"/>
                  <a:pt x="635" y="2231219"/>
                </a:cubicBezTo>
                <a:cubicBezTo>
                  <a:pt x="-212" y="1328765"/>
                  <a:pt x="-212" y="1847679"/>
                  <a:pt x="635" y="1476839"/>
                </a:cubicBezTo>
                <a:cubicBezTo>
                  <a:pt x="2328" y="986619"/>
                  <a:pt x="4022" y="496399"/>
                  <a:pt x="5715" y="6179"/>
                </a:cubicBez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idx="1"/>
          </p:nvPr>
        </p:nvSpPr>
        <p:spPr>
          <a:xfrm>
            <a:off x="647594" y="1263040"/>
            <a:ext cx="5150628" cy="3600400"/>
          </a:xfrm>
        </p:spPr>
        <p:txBody>
          <a:bodyPr/>
          <a:lstStyle/>
          <a:p>
            <a:pPr>
              <a:buClr>
                <a:schemeClr val="bg1"/>
              </a:buClr>
              <a:buBlip>
                <a:blip r:embed="rId3"/>
              </a:buBlip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Blip>
                <a:blip r:embed="rId3"/>
              </a:buBlip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Blip>
                <a:blip r:embed="rId3"/>
              </a:buBlip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23392" y="258762"/>
            <a:ext cx="9754043" cy="4248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881309" y="6584951"/>
            <a:ext cx="5012928" cy="215900"/>
          </a:xfrm>
        </p:spPr>
        <p:txBody>
          <a:bodyPr/>
          <a:lstStyle/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360363" y="6586439"/>
            <a:ext cx="493866" cy="216000"/>
          </a:xfrm>
        </p:spPr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1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93375EBF-67AB-4576-992D-C676C618BE83}"/>
              </a:ext>
            </a:extLst>
          </p:cNvPr>
          <p:cNvSpPr/>
          <p:nvPr/>
        </p:nvSpPr>
        <p:spPr>
          <a:xfrm>
            <a:off x="457516" y="2886776"/>
            <a:ext cx="2404534" cy="1524975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764B283-ED2E-43B0-8A68-C2D657AE282F}"/>
              </a:ext>
            </a:extLst>
          </p:cNvPr>
          <p:cNvSpPr/>
          <p:nvPr/>
        </p:nvSpPr>
        <p:spPr>
          <a:xfrm>
            <a:off x="8551335" y="4676283"/>
            <a:ext cx="2281962" cy="1192522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AAAC9FD-5E85-46A2-B264-A12A0D7E6BF6}"/>
              </a:ext>
            </a:extLst>
          </p:cNvPr>
          <p:cNvSpPr/>
          <p:nvPr/>
        </p:nvSpPr>
        <p:spPr>
          <a:xfrm>
            <a:off x="441873" y="4617156"/>
            <a:ext cx="2404534" cy="1524975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B80DDFC-A8C0-4D03-A799-43DBDD5C7D0F}"/>
              </a:ext>
            </a:extLst>
          </p:cNvPr>
          <p:cNvSpPr/>
          <p:nvPr/>
        </p:nvSpPr>
        <p:spPr>
          <a:xfrm>
            <a:off x="8428762" y="948267"/>
            <a:ext cx="2404534" cy="2480734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508E6FE-F374-4396-BDF7-9F624EFB144E}"/>
              </a:ext>
            </a:extLst>
          </p:cNvPr>
          <p:cNvSpPr/>
          <p:nvPr/>
        </p:nvSpPr>
        <p:spPr>
          <a:xfrm>
            <a:off x="4015868" y="791871"/>
            <a:ext cx="2404534" cy="2882503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6475366-ED02-4330-B845-F535D375E6F3}"/>
              </a:ext>
            </a:extLst>
          </p:cNvPr>
          <p:cNvSpPr/>
          <p:nvPr/>
        </p:nvSpPr>
        <p:spPr>
          <a:xfrm>
            <a:off x="462844" y="869244"/>
            <a:ext cx="2404534" cy="1739474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Korrektur der Kausalkette zur Einbindung von </a:t>
            </a:r>
            <a:r>
              <a:rPr lang="de-DE" dirty="0" err="1"/>
              <a:t>Tensorflow</a:t>
            </a:r>
            <a:r>
              <a:rPr lang="de-DE" dirty="0"/>
              <a:t> Lite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6" name="Grafik 15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D5B1FEAD-2A56-49D5-B7C1-7C2B1BFBD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8" y="1042570"/>
            <a:ext cx="1783605" cy="108756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E391E98-4E5A-4C2B-A2BA-3A0FE1206F3E}"/>
              </a:ext>
            </a:extLst>
          </p:cNvPr>
          <p:cNvSpPr txBox="1"/>
          <p:nvPr/>
        </p:nvSpPr>
        <p:spPr>
          <a:xfrm>
            <a:off x="988640" y="2155512"/>
            <a:ext cx="135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Knoten Kinect2Bridge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17328A3-A700-4116-B5EA-E9CDB7C413A6}"/>
              </a:ext>
            </a:extLst>
          </p:cNvPr>
          <p:cNvCxnSpPr>
            <a:cxnSpLocks/>
          </p:cNvCxnSpPr>
          <p:nvPr/>
        </p:nvCxnSpPr>
        <p:spPr>
          <a:xfrm>
            <a:off x="2867378" y="1885244"/>
            <a:ext cx="114849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56C98-E661-4498-AE55-C33D3E6E4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11" y="838799"/>
            <a:ext cx="2136812" cy="1769919"/>
          </a:xfrm>
          <a:prstGeom prst="rect">
            <a:avLst/>
          </a:prstGeom>
        </p:spPr>
      </p:pic>
      <p:pic>
        <p:nvPicPr>
          <p:cNvPr id="29" name="Grafik 2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3C729B0-47A9-4243-A586-0F1216A53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4" y="1127692"/>
            <a:ext cx="2143125" cy="2143125"/>
          </a:xfrm>
          <a:prstGeom prst="rect">
            <a:avLst/>
          </a:prstGeom>
        </p:spPr>
      </p:pic>
      <p:pic>
        <p:nvPicPr>
          <p:cNvPr id="31" name="Grafik 3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3BC0947-D283-4CB6-B7A1-83BE4CC2A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12" y="2599194"/>
            <a:ext cx="2136812" cy="997179"/>
          </a:xfrm>
          <a:prstGeom prst="rect">
            <a:avLst/>
          </a:prstGeom>
        </p:spPr>
      </p:pic>
      <p:pic>
        <p:nvPicPr>
          <p:cNvPr id="33" name="Grafik 32" descr="Ein Bild, das Schild, Zeichnung enthält.&#10;&#10;Automatisch generierte Beschreibung">
            <a:extLst>
              <a:ext uri="{FF2B5EF4-FFF2-40B4-BE49-F238E27FC236}">
                <a16:creationId xmlns:a16="http://schemas.microsoft.com/office/drawing/2014/main" id="{50A65939-FF52-4AF4-BB9C-8C1D2C4B3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5" y="4511373"/>
            <a:ext cx="2711067" cy="1524975"/>
          </a:xfrm>
          <a:prstGeom prst="rect">
            <a:avLst/>
          </a:prstGeom>
        </p:spPr>
      </p:pic>
      <p:pic>
        <p:nvPicPr>
          <p:cNvPr id="34" name="Grafik 3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EA224A5-0E9E-4717-8822-5B2463359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910" y="4773954"/>
            <a:ext cx="2136812" cy="99717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5C468FC6-DBD5-4ED3-8E18-5520BB94DE39}"/>
              </a:ext>
            </a:extLst>
          </p:cNvPr>
          <p:cNvSpPr txBox="1"/>
          <p:nvPr/>
        </p:nvSpPr>
        <p:spPr>
          <a:xfrm>
            <a:off x="4541298" y="3212709"/>
            <a:ext cx="135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2.7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679E607-6CEC-4C33-B391-CA67DD467188}"/>
              </a:ext>
            </a:extLst>
          </p:cNvPr>
          <p:cNvSpPr txBox="1"/>
          <p:nvPr/>
        </p:nvSpPr>
        <p:spPr>
          <a:xfrm>
            <a:off x="9015846" y="5542970"/>
            <a:ext cx="135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3.5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EFB0824-A5C4-4E59-A1DA-4322D0F0D756}"/>
              </a:ext>
            </a:extLst>
          </p:cNvPr>
          <p:cNvCxnSpPr>
            <a:cxnSpLocks/>
          </p:cNvCxnSpPr>
          <p:nvPr/>
        </p:nvCxnSpPr>
        <p:spPr>
          <a:xfrm flipV="1">
            <a:off x="2846407" y="3674374"/>
            <a:ext cx="1169461" cy="942783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927125F3-D69D-4381-A6D6-F0C885C73FE9}"/>
              </a:ext>
            </a:extLst>
          </p:cNvPr>
          <p:cNvCxnSpPr>
            <a:cxnSpLocks/>
          </p:cNvCxnSpPr>
          <p:nvPr/>
        </p:nvCxnSpPr>
        <p:spPr>
          <a:xfrm>
            <a:off x="6420402" y="2369410"/>
            <a:ext cx="200836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9BC9646-CB04-4A7B-BC9D-D3338CA9D577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2846407" y="5272543"/>
            <a:ext cx="5704928" cy="1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23E4F6C-DC0A-4AA6-B185-D998B46AD4A4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9692316" y="3429000"/>
            <a:ext cx="0" cy="12472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8703984B-263E-4AA0-B2E5-099C5E4619B7}"/>
              </a:ext>
            </a:extLst>
          </p:cNvPr>
          <p:cNvSpPr txBox="1"/>
          <p:nvPr/>
        </p:nvSpPr>
        <p:spPr>
          <a:xfrm>
            <a:off x="9631029" y="3973948"/>
            <a:ext cx="168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Kann maximal bis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7B8B4A7-DA64-4F39-B8D8-55C6D3B043B3}"/>
              </a:ext>
            </a:extLst>
          </p:cNvPr>
          <p:cNvSpPr txBox="1"/>
          <p:nvPr/>
        </p:nvSpPr>
        <p:spPr>
          <a:xfrm>
            <a:off x="6542974" y="1980831"/>
            <a:ext cx="168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Läuft nur bis</a:t>
            </a:r>
          </a:p>
        </p:txBody>
      </p:sp>
      <p:pic>
        <p:nvPicPr>
          <p:cNvPr id="28" name="Grafik 27" descr="Ein Bild, das Schild, Zeichnung enthält.&#10;&#10;Automatisch generierte Beschreibung">
            <a:extLst>
              <a:ext uri="{FF2B5EF4-FFF2-40B4-BE49-F238E27FC236}">
                <a16:creationId xmlns:a16="http://schemas.microsoft.com/office/drawing/2014/main" id="{5B5B7A76-AE75-471E-9D9B-4903C7FC83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5" y="2833885"/>
            <a:ext cx="2711067" cy="1524975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D587C15-BB71-4A42-BF63-E730AEC6602B}"/>
              </a:ext>
            </a:extLst>
          </p:cNvPr>
          <p:cNvCxnSpPr>
            <a:cxnSpLocks/>
          </p:cNvCxnSpPr>
          <p:nvPr/>
        </p:nvCxnSpPr>
        <p:spPr>
          <a:xfrm flipV="1">
            <a:off x="2860647" y="2558330"/>
            <a:ext cx="1169461" cy="9427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Multiplikationszeichen 51">
            <a:extLst>
              <a:ext uri="{FF2B5EF4-FFF2-40B4-BE49-F238E27FC236}">
                <a16:creationId xmlns:a16="http://schemas.microsoft.com/office/drawing/2014/main" id="{F31CB056-228A-4BCC-B491-E09A6F387FEA}"/>
              </a:ext>
            </a:extLst>
          </p:cNvPr>
          <p:cNvSpPr/>
          <p:nvPr/>
        </p:nvSpPr>
        <p:spPr>
          <a:xfrm rot="19421506">
            <a:off x="2922744" y="2680278"/>
            <a:ext cx="831885" cy="902031"/>
          </a:xfrm>
          <a:prstGeom prst="mathMultiply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1DA13A0-3BD2-47CA-9AD5-7EF6AFFFDC5A}"/>
              </a:ext>
            </a:extLst>
          </p:cNvPr>
          <p:cNvSpPr txBox="1"/>
          <p:nvPr/>
        </p:nvSpPr>
        <p:spPr>
          <a:xfrm>
            <a:off x="3824866" y="3758699"/>
            <a:ext cx="19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TF Package läuft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038FCAB-6BB7-4487-A772-CAEEC22AD015}"/>
              </a:ext>
            </a:extLst>
          </p:cNvPr>
          <p:cNvSpPr txBox="1"/>
          <p:nvPr/>
        </p:nvSpPr>
        <p:spPr>
          <a:xfrm>
            <a:off x="962009" y="3999054"/>
            <a:ext cx="1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FF0000"/>
                </a:solidFill>
              </a:rPr>
              <a:t>Runtime</a:t>
            </a:r>
            <a:endParaRPr lang="de-DE" sz="2400" b="1" dirty="0">
              <a:solidFill>
                <a:srgbClr val="FF0000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4C58C86-A966-430C-8A14-23D021555C11}"/>
              </a:ext>
            </a:extLst>
          </p:cNvPr>
          <p:cNvSpPr txBox="1"/>
          <p:nvPr/>
        </p:nvSpPr>
        <p:spPr>
          <a:xfrm>
            <a:off x="1442383" y="3012205"/>
            <a:ext cx="168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Py3.5-Py37</a:t>
            </a:r>
          </a:p>
        </p:txBody>
      </p:sp>
    </p:spTree>
    <p:extLst>
      <p:ext uri="{BB962C8B-B14F-4D97-AF65-F5344CB8AC3E}">
        <p14:creationId xmlns:p14="http://schemas.microsoft.com/office/powerpoint/2010/main" val="129857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60000" y="884238"/>
            <a:ext cx="11469600" cy="5473019"/>
          </a:xfrm>
        </p:spPr>
        <p:txBody>
          <a:bodyPr/>
          <a:lstStyle/>
          <a:p>
            <a:r>
              <a:rPr lang="de-DE" dirty="0"/>
              <a:t>Pi Bildverarbeitung läuft auch mit Kinects (140 Std. Workload </a:t>
            </a:r>
            <a:r>
              <a:rPr lang="de-DE" dirty="0" err="1"/>
              <a:t>yeah</a:t>
            </a:r>
            <a:r>
              <a:rPr lang="de-DE" dirty="0"/>
              <a:t>!) jedoch fehlen weitere ROS Pakete, die eine lästige Installation mit sich führen oder sogar nicht installiert werden können.</a:t>
            </a:r>
          </a:p>
          <a:p>
            <a:r>
              <a:rPr lang="de-DE" dirty="0"/>
              <a:t>Das große Problem der Auslastung wurde behoben. Das Abonnieren von HD Informationen (z.B. </a:t>
            </a:r>
            <a:r>
              <a:rPr lang="de-DE" dirty="0" err="1"/>
              <a:t>Pointcloud</a:t>
            </a:r>
            <a:r>
              <a:rPr lang="de-DE" dirty="0"/>
              <a:t>) beansprucht ca. 25%  und das Veröffentlichen auch 25%. Somit fahren wir mit den Navigationssystemen aktuell auf 50% und mit Bild und Sprachverarbeitung auf 75%-80%</a:t>
            </a:r>
          </a:p>
          <a:p>
            <a:r>
              <a:rPr lang="de-DE" dirty="0"/>
              <a:t>Code optimiert, ausgelagert, effizienter gestaltet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Kurzfassung der Benchmark-Ergebnisse:</a:t>
            </a:r>
          </a:p>
          <a:p>
            <a:pPr lvl="1"/>
            <a:r>
              <a:rPr lang="de-DE" dirty="0"/>
              <a:t>Pi im Vergleich zum Alf sehr langsam bei gleicher Qualität</a:t>
            </a:r>
          </a:p>
          <a:p>
            <a:pPr lvl="1"/>
            <a:r>
              <a:rPr lang="de-DE" dirty="0"/>
              <a:t>Auslastungsproblem weg deshalb läuft der Code weiterhin auf Alf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passiert?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8" name="Grafik 7" descr="Ein Bild, das Mann, Foto, Telefon, Schild enthält.&#10;&#10;Automatisch generierte Beschreibung">
            <a:extLst>
              <a:ext uri="{FF2B5EF4-FFF2-40B4-BE49-F238E27FC236}">
                <a16:creationId xmlns:a16="http://schemas.microsoft.com/office/drawing/2014/main" id="{9642F725-B87B-4905-8692-4392713B0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28" y="2780432"/>
            <a:ext cx="3280597" cy="24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1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Person, darstellend, Gruppe, Foto enthält.&#10;&#10;Automatisch generierte Beschreibung">
            <a:extLst>
              <a:ext uri="{FF2B5EF4-FFF2-40B4-BE49-F238E27FC236}">
                <a16:creationId xmlns:a16="http://schemas.microsoft.com/office/drawing/2014/main" id="{1B995E8D-DEF2-4F78-996C-652AF6A2A5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" y="2066807"/>
            <a:ext cx="4096821" cy="272438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1B085DE9-9023-4F14-8402-06ECA7F3E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804824"/>
              </p:ext>
            </p:extLst>
          </p:nvPr>
        </p:nvGraphicFramePr>
        <p:xfrm>
          <a:off x="4590533" y="1384441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Eine Person fehlt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51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0" name="Inhaltsplatzhalter 9" descr="Ein Bild, das Person, darstellend, Skifahren, stehend enthält.&#10;&#10;Automatisch generierte Beschreibung">
            <a:extLst>
              <a:ext uri="{FF2B5EF4-FFF2-40B4-BE49-F238E27FC236}">
                <a16:creationId xmlns:a16="http://schemas.microsoft.com/office/drawing/2014/main" id="{5A5BCB5A-8210-4984-A914-7730806F0D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970883"/>
            <a:ext cx="4376058" cy="2916233"/>
          </a:xfr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EA936C85-B9CE-4DFE-A56E-E1EDE8734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94753"/>
              </p:ext>
            </p:extLst>
          </p:nvPr>
        </p:nvGraphicFramePr>
        <p:xfrm>
          <a:off x="4910652" y="1190260"/>
          <a:ext cx="6919398" cy="447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Caffeemodel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0.028s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Top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97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Person, stehend, darstellend, Personen enthält.&#10;&#10;Automatisch generierte Beschreibung">
            <a:extLst>
              <a:ext uri="{FF2B5EF4-FFF2-40B4-BE49-F238E27FC236}">
                <a16:creationId xmlns:a16="http://schemas.microsoft.com/office/drawing/2014/main" id="{F66760E3-C480-4EE7-B322-6A25BF1D3BB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896268"/>
            <a:ext cx="4599992" cy="3065464"/>
          </a:xfrm>
        </p:spPr>
      </p:pic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ED410249-2595-4641-BBCD-38509300A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159544"/>
              </p:ext>
            </p:extLst>
          </p:nvPr>
        </p:nvGraphicFramePr>
        <p:xfrm>
          <a:off x="4923833" y="1190261"/>
          <a:ext cx="6919398" cy="447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Eine Person doppelt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65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darstellend, Person, draußen, Foto enthält.&#10;&#10;Automatisch generierte Beschreibung">
            <a:extLst>
              <a:ext uri="{FF2B5EF4-FFF2-40B4-BE49-F238E27FC236}">
                <a16:creationId xmlns:a16="http://schemas.microsoft.com/office/drawing/2014/main" id="{43292AE4-53E6-4578-BE78-98228A24A2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8" y="2162175"/>
            <a:ext cx="3810000" cy="2533650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0989CACD-1DEF-4AF8-85E6-6124F34E4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48591"/>
              </p:ext>
            </p:extLst>
          </p:nvPr>
        </p:nvGraphicFramePr>
        <p:xfrm>
          <a:off x="4543940" y="1384441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Rechte Hälfte geht besser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8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Person, sitzend, drinnen, Gruppe enthält.&#10;&#10;Automatisch generierte Beschreibung">
            <a:extLst>
              <a:ext uri="{FF2B5EF4-FFF2-40B4-BE49-F238E27FC236}">
                <a16:creationId xmlns:a16="http://schemas.microsoft.com/office/drawing/2014/main" id="{3C9B26E6-3CB0-406E-A01A-9AD90A6166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138777"/>
            <a:ext cx="3810000" cy="2533650"/>
          </a:xfrm>
        </p:spPr>
      </p:pic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D8981EDB-873D-40A8-B21B-266774A48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825920"/>
              </p:ext>
            </p:extLst>
          </p:nvPr>
        </p:nvGraphicFramePr>
        <p:xfrm>
          <a:off x="4543940" y="1165870"/>
          <a:ext cx="6919398" cy="4526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Schlecht aber das war klar (Personen sitzen)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134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Smart">
  <a:themeElements>
    <a:clrScheme name="Benutzerdefiniert 1">
      <a:dk1>
        <a:sysClr val="windowText" lastClr="000000"/>
      </a:dk1>
      <a:lt1>
        <a:sysClr val="window" lastClr="FFFFFF"/>
      </a:lt1>
      <a:dk2>
        <a:srgbClr val="0060A9"/>
      </a:dk2>
      <a:lt2>
        <a:srgbClr val="D2D8DC"/>
      </a:lt2>
      <a:accent1>
        <a:srgbClr val="0060A9"/>
      </a:accent1>
      <a:accent2>
        <a:srgbClr val="A3B7DA"/>
      </a:accent2>
      <a:accent3>
        <a:srgbClr val="748394"/>
      </a:accent3>
      <a:accent4>
        <a:srgbClr val="FFE600"/>
      </a:accent4>
      <a:accent5>
        <a:srgbClr val="006600"/>
      </a:accent5>
      <a:accent6>
        <a:srgbClr val="B6070A"/>
      </a:accent6>
      <a:hlink>
        <a:srgbClr val="006EC2"/>
      </a:hlink>
      <a:folHlink>
        <a:srgbClr val="800080"/>
      </a:folHlink>
    </a:clrScheme>
    <a:fontScheme name="Master Smar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Master Smart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9050" cap="flat" cmpd="sng" algn="ctr">
          <a:solidFill>
            <a:srgbClr val="0060A9"/>
          </a:solidFill>
          <a:prstDash val="solid"/>
        </a:ln>
        <a:ln w="19050" cap="flat" cmpd="sng" algn="ctr">
          <a:solidFill>
            <a:srgbClr val="0060A9"/>
          </a:solidFill>
          <a:prstDash val="solid"/>
        </a:ln>
        <a:ln w="19050" cap="flat" cmpd="sng" algn="ctr">
          <a:solidFill>
            <a:srgbClr val="0060A9"/>
          </a:solidFill>
          <a:prstDash val="solid"/>
        </a:ln>
      </a:lnStyleLst>
      <a:effectStyleLst>
        <a:effectStyle>
          <a:effectLst>
            <a:outerShdw blurRad="38100" dist="101600" dir="2400000" rotWithShape="0">
              <a:srgbClr val="000000">
                <a:alpha val="30000"/>
              </a:srgbClr>
            </a:outerShdw>
          </a:effectLst>
        </a:effectStyle>
        <a:effectStyle>
          <a:effectLst>
            <a:outerShdw blurRad="38100" dist="101600" dir="2400000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chilly" dir="r"/>
          </a:scene3d>
          <a:sp3d prstMaterial="plastic">
            <a:bevelT w="165100"/>
          </a:sp3d>
        </a:effectStyle>
        <a:effectStyle>
          <a:effectLst>
            <a:outerShdw blurRad="38100" dist="101600" dir="2400000" rotWithShape="0">
              <a:srgbClr val="000000">
                <a:alpha val="30000"/>
              </a:srgbClr>
            </a:outerShdw>
          </a:effectLst>
          <a:scene3d>
            <a:camera prst="obliqueBottomRight" fov="6000000"/>
            <a:lightRig rig="flat" dir="t"/>
          </a:scene3d>
          <a:sp3d prstMaterial="plastic">
            <a:bevelT w="254000" h="127000"/>
          </a:sp3d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custClrLst>
    <a:custClr name="Smart Grün">
      <a:srgbClr val="ADC22D"/>
    </a:custClr>
    <a:custClr name="Smart Orange">
      <a:srgbClr val="DC931A"/>
    </a:custClr>
    <a:custClr name="Smart Dunkelblau">
      <a:srgbClr val="283F64"/>
    </a:custClr>
  </a:custClrLst>
  <a:extLst>
    <a:ext uri="{05A4C25C-085E-4340-85A3-A5531E510DB2}">
      <thm15:themeFamily xmlns:thm15="http://schemas.microsoft.com/office/thememl/2012/main" name="Designvorlage.potx" id="{31D03E13-31BB-4AB1-95B7-0106BE1EC14C}" vid="{7DE87D3C-D34E-47B4-8BE1-28FD1924A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472ea6ee43248479fb8bd9165cf026a xmlns="b85a9d60-6535-41ad-bf5c-23a8b594cd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f9f550ab-d043-4f5a-97bd-52764d9a66d8</TermId>
        </TermInfo>
      </Terms>
    </n472ea6ee43248479fb8bd9165cf026a>
    <_dlc_DocId xmlns="ed5c7061-1de8-4387-89c6-d21a66c01b33">SMMQM-2-392</_dlc_DocId>
    <_dlc_DocIdUrl xmlns="ed5c7061-1de8-4387-89c6-d21a66c01b33">
      <Url>https://qm.smart-mechatronics.de/_layouts/15/DocIdRedir.aspx?ID=SMMQM-2-392</Url>
      <Description>SMMQM-2-392</Description>
    </_dlc_DocIdUrl>
    <TaxCatchAll xmlns="ed5c7061-1de8-4387-89c6-d21a66c01b33">
      <Value>1</Value>
    </TaxCatchAll>
    <l228be0177a34db3828e80e3fa65188a xmlns="b85a9d60-6535-41ad-bf5c-23a8b594cd63">
      <Terms xmlns="http://schemas.microsoft.com/office/infopath/2007/PartnerControls"/>
    </l228be0177a34db3828e80e3fa65188a>
    <TaxKeywordTaxHTField xmlns="ed5c7061-1de8-4387-89c6-d21a66c01b33">
      <Terms xmlns="http://schemas.microsoft.com/office/infopath/2007/PartnerControls"/>
    </TaxKeywordTaxHTField>
    <baca3e887ca7480a9d7450c9bf4a3684 xmlns="b85a9d60-6535-41ad-bf5c-23a8b594cd63">
      <Terms xmlns="http://schemas.microsoft.com/office/infopath/2007/PartnerControls"/>
    </baca3e887ca7480a9d7450c9bf4a3684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BBD9003812289408EA7333BCACF44FC" ma:contentTypeVersion="12" ma:contentTypeDescription="Ein neues Dokument erstellen." ma:contentTypeScope="" ma:versionID="0c5c1046a88a933084f5a8197ebf6a23">
  <xsd:schema xmlns:xsd="http://www.w3.org/2001/XMLSchema" xmlns:xs="http://www.w3.org/2001/XMLSchema" xmlns:p="http://schemas.microsoft.com/office/2006/metadata/properties" xmlns:ns2="b85a9d60-6535-41ad-bf5c-23a8b594cd63" xmlns:ns3="ed5c7061-1de8-4387-89c6-d21a66c01b33" targetNamespace="http://schemas.microsoft.com/office/2006/metadata/properties" ma:root="true" ma:fieldsID="f2895043163c27cc329504fc8636e150" ns2:_="" ns3:_="">
    <xsd:import namespace="b85a9d60-6535-41ad-bf5c-23a8b594cd63"/>
    <xsd:import namespace="ed5c7061-1de8-4387-89c6-d21a66c01b33"/>
    <xsd:element name="properties">
      <xsd:complexType>
        <xsd:sequence>
          <xsd:element name="documentManagement">
            <xsd:complexType>
              <xsd:all>
                <xsd:element ref="ns2:n472ea6ee43248479fb8bd9165cf026a" minOccurs="0"/>
                <xsd:element ref="ns3:TaxCatchAll" minOccurs="0"/>
                <xsd:element ref="ns3:TaxKeywordTaxHTField" minOccurs="0"/>
                <xsd:element ref="ns2:baca3e887ca7480a9d7450c9bf4a3684" minOccurs="0"/>
                <xsd:element ref="ns2:l228be0177a34db3828e80e3fa65188a" minOccurs="0"/>
                <xsd:element ref="ns3:_dlc_DocId" minOccurs="0"/>
                <xsd:element ref="ns3:_dlc_DocIdUrl" minOccurs="0"/>
                <xsd:element ref="ns3:_dlc_DocIdPersistId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a9d60-6535-41ad-bf5c-23a8b594cd63" elementFormDefault="qualified">
    <xsd:import namespace="http://schemas.microsoft.com/office/2006/documentManagement/types"/>
    <xsd:import namespace="http://schemas.microsoft.com/office/infopath/2007/PartnerControls"/>
    <xsd:element name="n472ea6ee43248479fb8bd9165cf026a" ma:index="9" nillable="true" ma:taxonomy="true" ma:internalName="n472ea6ee43248479fb8bd9165cf026a" ma:taxonomyFieldName="Inhaltsart" ma:displayName="Inhaltsart" ma:default="" ma:fieldId="{7472ea6e-e432-4847-9fb8-bd9165cf026a}" ma:sspId="2e2829cc-aa2a-46b2-a28b-c9f97d3d1cb4" ma:termSetId="767c6171-8aee-45fe-9245-6574c4a98c8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a3e887ca7480a9d7450c9bf4a3684" ma:index="14" nillable="true" ma:taxonomy="true" ma:internalName="baca3e887ca7480a9d7450c9bf4a3684" ma:taxonomyFieldName="Organisation" ma:displayName="Organisation" ma:default="" ma:fieldId="{baca3e88-7ca7-480a-9d74-50c9bf4a3684}" ma:taxonomyMulti="true" ma:sspId="2e2829cc-aa2a-46b2-a28b-c9f97d3d1cb4" ma:termSetId="e3389e6f-2df5-4eb9-a59a-38e053c8fa8f" ma:anchorId="272604aa-3b6b-45a0-a37b-82e69713eb6d" ma:open="false" ma:isKeyword="false">
      <xsd:complexType>
        <xsd:sequence>
          <xsd:element ref="pc:Terms" minOccurs="0" maxOccurs="1"/>
        </xsd:sequence>
      </xsd:complexType>
    </xsd:element>
    <xsd:element name="l228be0177a34db3828e80e3fa65188a" ma:index="16" nillable="true" ma:taxonomy="true" ma:internalName="l228be0177a34db3828e80e3fa65188a" ma:taxonomyFieldName="GJ" ma:displayName="GJ" ma:default="" ma:fieldId="{5228be01-77a3-4db3-828e-80e3fa65188a}" ma:taxonomyMulti="true" ma:sspId="2e2829cc-aa2a-46b2-a28b-c9f97d3d1cb4" ma:termSetId="e3389e6f-2df5-4eb9-a59a-38e053c8fa8f" ma:anchorId="b48e39cb-534e-47f5-8a32-3ac0545ff679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c7061-1de8-4387-89c6-d21a66c01b3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813fb6-496b-4d3a-8b99-ceada4826d4f}" ma:internalName="TaxCatchAll" ma:showField="CatchAllData" ma:web="ed5c7061-1de8-4387-89c6-d21a66c01b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2" nillable="true" ma:taxonomy="true" ma:internalName="TaxKeywordTaxHTField" ma:taxonomyFieldName="TaxKeyword" ma:displayName="Freitext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_dlc_DocId" ma:index="17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18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  <xsd:element name="SharedWithUsers" ma:index="2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940796-2B28-46D6-A019-405D01B8DF60}">
  <ds:schemaRefs>
    <ds:schemaRef ds:uri="http://purl.org/dc/terms/"/>
    <ds:schemaRef ds:uri="b85a9d60-6535-41ad-bf5c-23a8b594cd63"/>
    <ds:schemaRef ds:uri="ed5c7061-1de8-4387-89c6-d21a66c01b3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83BD3D0-EE3E-4A15-8667-6519756E537D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0783E0A9-D953-4B7B-BC87-E5F4BA76F061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33AE78F-1762-4C8A-B000-A5B2FC0C6AC7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ECA8B933-44D9-4902-90F1-BC93213D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5a9d60-6535-41ad-bf5c-23a8b594cd63"/>
    <ds:schemaRef ds:uri="ed5c7061-1de8-4387-89c6-d21a66c01b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Designvorlage</Template>
  <TotalTime>0</TotalTime>
  <Words>668</Words>
  <Application>Microsoft Office PowerPoint</Application>
  <PresentationFormat>Breitbild</PresentationFormat>
  <Paragraphs>286</Paragraphs>
  <Slides>17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Segoe UI</vt:lpstr>
      <vt:lpstr>Wingdings</vt:lpstr>
      <vt:lpstr>Wingdings 3</vt:lpstr>
      <vt:lpstr>1_Smart</vt:lpstr>
      <vt:lpstr>think-cell Folie</vt:lpstr>
      <vt:lpstr>PowerPoint-Präsentation</vt:lpstr>
      <vt:lpstr>Agenda</vt:lpstr>
      <vt:lpstr>Korrektur der Kausalkette zur Einbindung von Tensorflow Lite</vt:lpstr>
      <vt:lpstr>Was ist passiert?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PowerPoint-Präsentation</vt:lpstr>
      <vt:lpstr>Ergebnisse der Benchmark</vt:lpstr>
      <vt:lpstr>Ergebnisse der Benchmark</vt:lpstr>
      <vt:lpstr>Ergebnisse der Benchmark</vt:lpstr>
      <vt:lpstr>PowerPoint-Präsentation</vt:lpstr>
    </vt:vector>
  </TitlesOfParts>
  <Company>UNITY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Dittmann, Hannes</dc:creator>
  <cp:keywords/>
  <cp:lastModifiedBy>Giuliano 'Giulli' Montorio</cp:lastModifiedBy>
  <cp:revision>31</cp:revision>
  <dcterms:created xsi:type="dcterms:W3CDTF">2019-09-25T11:15:24Z</dcterms:created>
  <dcterms:modified xsi:type="dcterms:W3CDTF">2020-07-09T07:49:44Z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Organisation">
    <vt:lpwstr/>
  </property>
  <property fmtid="{D5CDD505-2E9C-101B-9397-08002B2CF9AE}" pid="4" name="ContentTypeId">
    <vt:lpwstr>0x010100ABBD9003812289408EA7333BCACF44FC</vt:lpwstr>
  </property>
  <property fmtid="{D5CDD505-2E9C-101B-9397-08002B2CF9AE}" pid="5" name="GJ">
    <vt:lpwstr/>
  </property>
  <property fmtid="{D5CDD505-2E9C-101B-9397-08002B2CF9AE}" pid="6" name="_dlc_DocIdItemGuid">
    <vt:lpwstr>6f6ae8fb-3eff-4a15-8aed-1eca49a7e6f9</vt:lpwstr>
  </property>
  <property fmtid="{D5CDD505-2E9C-101B-9397-08002B2CF9AE}" pid="7" name="Inhaltsart">
    <vt:lpwstr>1;#Vorlage|f9f550ab-d043-4f5a-97bd-52764d9a66d8</vt:lpwstr>
  </property>
</Properties>
</file>